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E%D0%B4%D0%B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u.wikipedia.org/wiki/%D0%98%D1%81%D0%BF%D0%B0%D1%80%D0%B5%D0%BD%D0%B8%D0%B5" TargetMode="External"/><Relationship Id="rId4" Type="http://schemas.openxmlformats.org/officeDocument/2006/relationships/hyperlink" Target="https://ru.wikipedia.org/wiki/%D0%91%D0%B8%D0%BE%D1%81%D1%84%D0%B5%D1%80%D0%B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1%82%D0%BC%D0%BE%D1%81%D1%84%D0%B5%D1%80%D0%B0_%D0%97%D0%B5%D0%BC%D0%BB%D0%B8" TargetMode="External"/><Relationship Id="rId3" Type="http://schemas.openxmlformats.org/officeDocument/2006/relationships/hyperlink" Target="https://ru.wikipedia.org/w/index.php?title=%D0%91%D0%B8%D0%BE%D0%B3%D0%B5%D0%BE%D1%85%D0%B8%D0%BC%D0%B8%D1%87%D0%B5%D1%81%D0%BA%D0%B8%D0%B9_%D1%86%D0%B8%D0%BA%D0%BB&amp;action=edit&amp;redlink=1" TargetMode="External"/><Relationship Id="rId7" Type="http://schemas.openxmlformats.org/officeDocument/2006/relationships/hyperlink" Target="https://ru.wikipedia.org/wiki/%D0%90%D0%BC%D0%BC%D0%BE%D0%BD%D0%B8%D0%B9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D%D0%B8%D1%82%D1%80%D0%B0%D1%82%D1%8B" TargetMode="External"/><Relationship Id="rId5" Type="http://schemas.openxmlformats.org/officeDocument/2006/relationships/hyperlink" Target="https://ru.wikipedia.org/wiki/%D0%9D%D0%B8%D1%82%D1%80%D0%B8%D1%82%D1%8B" TargetMode="External"/><Relationship Id="rId4" Type="http://schemas.openxmlformats.org/officeDocument/2006/relationships/hyperlink" Target="https://ru.wikipedia.org/wiki/%D0%90%D0%B7%D0%BE%D1%82" TargetMode="External"/><Relationship Id="rId9" Type="http://schemas.openxmlformats.org/officeDocument/2006/relationships/hyperlink" Target="https://ru.wikipedia.org/wiki/%D0%90%D0%BC%D0%BC%D0%B8%D0%B0%D0%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Биохимических</a:t>
            </a:r>
            <a:r>
              <a:rPr lang="uk-UA" dirty="0" smtClean="0"/>
              <a:t> </a:t>
            </a:r>
            <a:r>
              <a:rPr lang="uk-UA" dirty="0" err="1" smtClean="0"/>
              <a:t>циклы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 Сорокин Евгений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69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1920" y="332656"/>
            <a:ext cx="5184576" cy="2592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987" y="704784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Круговорот воды в природе </a:t>
            </a:r>
            <a:r>
              <a:rPr lang="ru-RU" dirty="0">
                <a:solidFill>
                  <a:schemeClr val="bg1"/>
                </a:solidFill>
              </a:rPr>
              <a:t>(гидрологический цикл) — процесс циклического перемещения </a:t>
            </a:r>
            <a:r>
              <a:rPr lang="ru-RU" dirty="0">
                <a:solidFill>
                  <a:schemeClr val="bg1"/>
                </a:solidFill>
                <a:hlinkClick r:id="rId3" tooltip="Вода"/>
              </a:rPr>
              <a:t>воды</a:t>
            </a:r>
            <a:r>
              <a:rPr lang="ru-RU" dirty="0">
                <a:solidFill>
                  <a:schemeClr val="bg1"/>
                </a:solidFill>
              </a:rPr>
              <a:t> в земной </a:t>
            </a:r>
            <a:r>
              <a:rPr lang="ru-RU" dirty="0">
                <a:solidFill>
                  <a:schemeClr val="bg1"/>
                </a:solidFill>
                <a:hlinkClick r:id="rId4" tooltip="Биосфера"/>
              </a:rPr>
              <a:t>биосфере</a:t>
            </a:r>
            <a:r>
              <a:rPr lang="ru-RU" dirty="0">
                <a:solidFill>
                  <a:schemeClr val="bg1"/>
                </a:solidFill>
              </a:rPr>
              <a:t>. Состоит из </a:t>
            </a:r>
            <a:r>
              <a:rPr lang="ru-RU" dirty="0">
                <a:solidFill>
                  <a:schemeClr val="bg1"/>
                </a:solidFill>
                <a:hlinkClick r:id="rId5" tooltip="Испарение"/>
              </a:rPr>
              <a:t>испарения</a:t>
            </a:r>
            <a:r>
              <a:rPr lang="ru-RU" dirty="0">
                <a:solidFill>
                  <a:schemeClr val="bg1"/>
                </a:solidFill>
              </a:rPr>
              <a:t> воды, переноса паров воздушными течениями.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92" y="3212976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Доля воды отводится из почвы, опять же, растениями.</a:t>
            </a:r>
          </a:p>
          <a:p>
            <a:r>
              <a:rPr lang="ru-RU" dirty="0">
                <a:solidFill>
                  <a:schemeClr val="bg1"/>
                </a:solidFill>
              </a:rPr>
              <a:t>Со временем вода возвращается в океан, чтобы продолжить круговорот.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023063"/>
            <a:ext cx="449999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Постоянный обмен влагой между гидросферой, атмосферой и земной поверхностью, состоящий из процессов испарения, передвижения водяного пара в атмосфере, выпадения осадков и стока, получил название круговорота воды в природе. </a:t>
            </a:r>
          </a:p>
          <a:p>
            <a:endParaRPr lang="uk-UA" dirty="0">
              <a:solidFill>
                <a:schemeClr val="bg1"/>
              </a:solidFill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11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9041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69" y="260648"/>
            <a:ext cx="4162425" cy="441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968552" cy="50167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Круговорот азота</a:t>
            </a:r>
            <a:r>
              <a:rPr lang="ru-RU" sz="1600" dirty="0">
                <a:solidFill>
                  <a:schemeClr val="bg1"/>
                </a:solidFill>
              </a:rPr>
              <a:t> — </a:t>
            </a:r>
            <a:r>
              <a:rPr lang="ru-RU" sz="1600" dirty="0">
                <a:solidFill>
                  <a:schemeClr val="bg1"/>
                </a:solidFill>
                <a:hlinkClick r:id="rId3" tooltip="Биогеохимический цикл (страница отсутствует)"/>
              </a:rPr>
              <a:t>биогеохимический цикл</a:t>
            </a:r>
            <a:r>
              <a:rPr lang="ru-RU" sz="1600" dirty="0">
                <a:solidFill>
                  <a:schemeClr val="bg1"/>
                </a:solidFill>
              </a:rPr>
              <a:t> </a:t>
            </a:r>
            <a:r>
              <a:rPr lang="ru-RU" sz="1600" dirty="0">
                <a:solidFill>
                  <a:schemeClr val="bg1"/>
                </a:solidFill>
                <a:hlinkClick r:id="rId4" tooltip="Азот"/>
              </a:rPr>
              <a:t>азота</a:t>
            </a:r>
            <a:r>
              <a:rPr lang="ru-RU" sz="1600" dirty="0">
                <a:solidFill>
                  <a:schemeClr val="bg1"/>
                </a:solidFill>
              </a:rPr>
              <a:t>. Большая его часть обусловлена действием живых существ. Очень большую роль в круговороте играют почвенные микроорганизмы, обеспечивающие </a:t>
            </a:r>
            <a:r>
              <a:rPr lang="ru-RU" sz="1600" b="1" dirty="0">
                <a:solidFill>
                  <a:schemeClr val="bg1"/>
                </a:solidFill>
              </a:rPr>
              <a:t>азотистый обмен почвы</a:t>
            </a:r>
            <a:r>
              <a:rPr lang="ru-RU" sz="1600" dirty="0">
                <a:solidFill>
                  <a:schemeClr val="bg1"/>
                </a:solidFill>
              </a:rPr>
              <a:t> — круговорот в почве азота, который присутствует там в виде простого вещества (газа — N</a:t>
            </a:r>
            <a:r>
              <a:rPr lang="ru-RU" sz="1600" baseline="-25000" dirty="0">
                <a:solidFill>
                  <a:schemeClr val="bg1"/>
                </a:solidFill>
              </a:rPr>
              <a:t>2</a:t>
            </a:r>
            <a:r>
              <a:rPr lang="ru-RU" sz="1600" dirty="0">
                <a:solidFill>
                  <a:schemeClr val="bg1"/>
                </a:solidFill>
              </a:rPr>
              <a:t>) и ионов: </a:t>
            </a:r>
            <a:r>
              <a:rPr lang="ru-RU" sz="1600" dirty="0">
                <a:solidFill>
                  <a:schemeClr val="bg1"/>
                </a:solidFill>
                <a:hlinkClick r:id="rId5" tooltip="Нитриты"/>
              </a:rPr>
              <a:t>нитритов</a:t>
            </a:r>
            <a:r>
              <a:rPr lang="ru-RU" sz="1600" dirty="0">
                <a:solidFill>
                  <a:schemeClr val="bg1"/>
                </a:solidFill>
              </a:rPr>
              <a:t> (NO</a:t>
            </a:r>
            <a:r>
              <a:rPr lang="ru-RU" sz="1600" baseline="-25000" dirty="0">
                <a:solidFill>
                  <a:schemeClr val="bg1"/>
                </a:solidFill>
              </a:rPr>
              <a:t>2</a:t>
            </a:r>
            <a:r>
              <a:rPr lang="ru-RU" sz="1600" dirty="0">
                <a:solidFill>
                  <a:schemeClr val="bg1"/>
                </a:solidFill>
              </a:rPr>
              <a:t>-), </a:t>
            </a:r>
            <a:r>
              <a:rPr lang="ru-RU" sz="1600" dirty="0">
                <a:solidFill>
                  <a:schemeClr val="bg1"/>
                </a:solidFill>
                <a:hlinkClick r:id="rId6" tooltip="Нитраты"/>
              </a:rPr>
              <a:t>нитратов</a:t>
            </a:r>
            <a:r>
              <a:rPr lang="ru-RU" sz="1600" dirty="0">
                <a:solidFill>
                  <a:schemeClr val="bg1"/>
                </a:solidFill>
              </a:rPr>
              <a:t> (NO</a:t>
            </a:r>
            <a:r>
              <a:rPr lang="ru-RU" sz="1600" baseline="-25000" dirty="0">
                <a:solidFill>
                  <a:schemeClr val="bg1"/>
                </a:solidFill>
              </a:rPr>
              <a:t>3</a:t>
            </a:r>
            <a:r>
              <a:rPr lang="ru-RU" sz="1600" dirty="0">
                <a:solidFill>
                  <a:schemeClr val="bg1"/>
                </a:solidFill>
              </a:rPr>
              <a:t>-) и </a:t>
            </a:r>
            <a:r>
              <a:rPr lang="ru-RU" sz="1600" dirty="0">
                <a:solidFill>
                  <a:schemeClr val="bg1"/>
                </a:solidFill>
                <a:hlinkClick r:id="rId7" tooltip="Аммоний"/>
              </a:rPr>
              <a:t>аммония</a:t>
            </a:r>
            <a:r>
              <a:rPr lang="ru-RU" sz="1600" dirty="0">
                <a:solidFill>
                  <a:schemeClr val="bg1"/>
                </a:solidFill>
              </a:rPr>
              <a:t>(NH</a:t>
            </a:r>
            <a:r>
              <a:rPr lang="ru-RU" sz="1600" baseline="-25000" dirty="0">
                <a:solidFill>
                  <a:schemeClr val="bg1"/>
                </a:solidFill>
              </a:rPr>
              <a:t>4</a:t>
            </a:r>
            <a:r>
              <a:rPr lang="ru-RU" sz="1600" dirty="0">
                <a:solidFill>
                  <a:schemeClr val="bg1"/>
                </a:solidFill>
              </a:rPr>
              <a:t>+). Концентрации этих ионов отражают состояние почвенных сообществ, поскольку на эти показатели влияет состояние </a:t>
            </a:r>
            <a:r>
              <a:rPr lang="ru-RU" sz="1600" dirty="0" err="1">
                <a:solidFill>
                  <a:schemeClr val="bg1"/>
                </a:solidFill>
              </a:rPr>
              <a:t>биоты</a:t>
            </a:r>
            <a:r>
              <a:rPr lang="ru-RU" sz="1600" dirty="0">
                <a:solidFill>
                  <a:schemeClr val="bg1"/>
                </a:solidFill>
              </a:rPr>
              <a:t> (растений, микрофлоры), состояние </a:t>
            </a:r>
            <a:r>
              <a:rPr lang="ru-RU" sz="1600" dirty="0">
                <a:solidFill>
                  <a:schemeClr val="bg1"/>
                </a:solidFill>
                <a:hlinkClick r:id="rId8" tooltip="Атмосфера Земли"/>
              </a:rPr>
              <a:t>атмосферы</a:t>
            </a:r>
            <a:r>
              <a:rPr lang="ru-RU" sz="1600" dirty="0">
                <a:solidFill>
                  <a:schemeClr val="bg1"/>
                </a:solidFill>
              </a:rPr>
              <a:t>, вымывание из почвы различных веществ. Они способны снижать концентрации азотсодержащих веществ, губительные для других живых организмов. Они могут переводить токсичный для живых </a:t>
            </a:r>
            <a:r>
              <a:rPr lang="ru-RU" sz="1600" dirty="0" smtClean="0">
                <a:solidFill>
                  <a:schemeClr val="bg1"/>
                </a:solidFill>
              </a:rPr>
              <a:t>существ </a:t>
            </a:r>
            <a:r>
              <a:rPr lang="ru-RU" sz="1600" dirty="0" smtClean="0">
                <a:solidFill>
                  <a:schemeClr val="bg1"/>
                </a:solidFill>
                <a:hlinkClick r:id="rId9" tooltip="Аммиак"/>
              </a:rPr>
              <a:t>аммиак</a:t>
            </a:r>
            <a:r>
              <a:rPr lang="ru-RU" sz="1600" dirty="0">
                <a:solidFill>
                  <a:schemeClr val="bg1"/>
                </a:solidFill>
              </a:rPr>
              <a:t> в менее токсичные нитраты и в биологически инертный атмосферный азот. Таким образом, микрофлора почвы способствует поддержанию стабильности её химических показателей.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2491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71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Биохимических циклы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Биохимических циклы</dc:title>
  <dc:creator>User</dc:creator>
  <cp:lastModifiedBy>Admin</cp:lastModifiedBy>
  <cp:revision>2</cp:revision>
  <dcterms:created xsi:type="dcterms:W3CDTF">2015-03-13T20:36:33Z</dcterms:created>
  <dcterms:modified xsi:type="dcterms:W3CDTF">2015-05-16T05:40:23Z</dcterms:modified>
</cp:coreProperties>
</file>